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60" r:id="rId5"/>
    <p:sldId id="261" r:id="rId6"/>
    <p:sldId id="266" r:id="rId7"/>
    <p:sldId id="263" r:id="rId8"/>
    <p:sldId id="264" r:id="rId9"/>
    <p:sldId id="265" r:id="rId10"/>
    <p:sldId id="267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9049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7856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719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6/09/2022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9804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654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2448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5937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6/09/2022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475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6/09/2022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5757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6/09/2022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806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7588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4167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6/09/2022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28C8BD-20A6-41C7-98F6-9E7257B2A49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39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onents101.com/modules/l293n-motor-driver-module" TargetMode="External"/><Relationship Id="rId2" Type="http://schemas.openxmlformats.org/officeDocument/2006/relationships/hyperlink" Target="https://www.vistronica.com/robotica/motores/motorreductores/motorreductor-con-encoder-160-rpm-1-95-kg-cm-1-74-8-detai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idacticaselectronicas.com/index.php/sensores/encoders/encoder-m%C3%B3dulo-optoacoplador-fotointerruptor-sensores-de-velocidad-encoder-fotointerruptores-tac%C3%B3metro-tacometros-detail" TargetMode="External"/><Relationship Id="rId5" Type="http://schemas.openxmlformats.org/officeDocument/2006/relationships/hyperlink" Target="https://www.didacticaselectronicas.com/index.php/cnc-e-impresoras-3d/sincronismo/poleas-y-engranajes" TargetMode="External"/><Relationship Id="rId4" Type="http://schemas.openxmlformats.org/officeDocument/2006/relationships/hyperlink" Target="https://www.sigmaelectronica.net/producto/esp-32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idacticaselectronicas.com/images/stories/virtuemart/product/MDC-ENCO-150R-9.5KG_12.jpg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dacticaselectronicas.com/images/stories/virtuemart/product/2GT-8-60-5MM_1.jpg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hyperlink" Target="https://didacticaselectronicas.com/~didactic/images/stories/virtuemart/product/MDC-ENCO-150R-9.5KG_2-Motor-encoder.jpg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www.didacticaselectronicas.com/images/stories/virtuemart/product/2GT-8-16-8MM-D3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2.mlstatic.com/D_NQ_NP_782101-MCO42616226668_072020-O.jpg" TargetMode="External"/><Relationship Id="rId5" Type="http://schemas.openxmlformats.org/officeDocument/2006/relationships/hyperlink" Target="https://www.didacticaselectronicas.com/images/stories/virtuemart/product/MDC-ENCO-150R-9.5KG-2.png" TargetMode="Externa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http2.mlstatic.com/D_NQ_NP_823266-MCO42069035869_062020-O.webp" TargetMode="External"/><Relationship Id="rId3" Type="http://schemas.openxmlformats.org/officeDocument/2006/relationships/image" Target="../media/image13.jpeg"/><Relationship Id="rId7" Type="http://schemas.openxmlformats.org/officeDocument/2006/relationships/hyperlink" Target="https://co.mouser.com/images/espressifsystems/lrg/ESP32-DevKitC-32UE_SPL.jpg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sp>
        <p:nvSpPr>
          <p:cNvPr id="12" name="Google Shape;42;p1"/>
          <p:cNvSpPr txBox="1">
            <a:spLocks noGrp="1"/>
          </p:cNvSpPr>
          <p:nvPr/>
        </p:nvSpPr>
        <p:spPr>
          <a:xfrm>
            <a:off x="1409036" y="656948"/>
            <a:ext cx="9373925" cy="201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chemeClr val="lt1"/>
              </a:buClr>
              <a:buSzPts val="5400"/>
            </a:pPr>
            <a:r>
              <a:rPr lang="en-US" sz="5400" dirty="0">
                <a:solidFill>
                  <a:schemeClr val="bg1"/>
                </a:solidFill>
              </a:rPr>
              <a:t>Mechatronic</a:t>
            </a:r>
            <a:r>
              <a:rPr lang="es-CO" sz="5400" dirty="0">
                <a:solidFill>
                  <a:schemeClr val="bg1"/>
                </a:solidFill>
              </a:rPr>
              <a:t> </a:t>
            </a:r>
            <a:r>
              <a:rPr lang="es-CO" sz="5400" dirty="0" err="1">
                <a:solidFill>
                  <a:schemeClr val="bg1"/>
                </a:solidFill>
              </a:rPr>
              <a:t>engineering</a:t>
            </a:r>
            <a:br>
              <a:rPr lang="es-CO" sz="5400" dirty="0">
                <a:solidFill>
                  <a:schemeClr val="bg1"/>
                </a:solidFill>
              </a:rPr>
            </a:br>
            <a:r>
              <a:rPr lang="es-CO" sz="5400" dirty="0">
                <a:solidFill>
                  <a:schemeClr val="bg1"/>
                </a:solidFill>
              </a:rPr>
              <a:t>Control </a:t>
            </a:r>
            <a:r>
              <a:rPr lang="en-AE" sz="5400" dirty="0">
                <a:solidFill>
                  <a:schemeClr val="bg1"/>
                </a:solidFill>
              </a:rPr>
              <a:t>systems</a:t>
            </a:r>
            <a:r>
              <a:rPr lang="es-CO" sz="5400" dirty="0">
                <a:solidFill>
                  <a:schemeClr val="bg1"/>
                </a:solidFill>
              </a:rPr>
              <a:t> in </a:t>
            </a:r>
            <a:r>
              <a:rPr lang="es-CO" sz="5400" dirty="0" err="1">
                <a:solidFill>
                  <a:schemeClr val="bg1"/>
                </a:solidFill>
              </a:rPr>
              <a:t>robotics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208B1F3-2795-4BB3-B26E-ECAEB6CD60E3}"/>
              </a:ext>
            </a:extLst>
          </p:cNvPr>
          <p:cNvSpPr txBox="1"/>
          <p:nvPr/>
        </p:nvSpPr>
        <p:spPr>
          <a:xfrm>
            <a:off x="2299316" y="3129073"/>
            <a:ext cx="86113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proprioceptive</a:t>
            </a:r>
            <a:r>
              <a:rPr lang="es-CO" sz="2400" b="1" dirty="0">
                <a:solidFill>
                  <a:schemeClr val="bg1"/>
                </a:solidFill>
              </a:rPr>
              <a:t> sensor </a:t>
            </a:r>
            <a:r>
              <a:rPr lang="en-US" sz="2400" b="1" dirty="0">
                <a:solidFill>
                  <a:schemeClr val="bg1"/>
                </a:solidFill>
              </a:rPr>
              <a:t>velocity</a:t>
            </a:r>
            <a:r>
              <a:rPr lang="es-CO" sz="2400" b="1" dirty="0">
                <a:solidFill>
                  <a:schemeClr val="bg1"/>
                </a:solidFill>
              </a:rPr>
              <a:t> data </a:t>
            </a:r>
            <a:r>
              <a:rPr lang="es-CO" sz="2400" b="1" dirty="0" err="1">
                <a:solidFill>
                  <a:schemeClr val="bg1"/>
                </a:solidFill>
              </a:rPr>
              <a:t>collection</a:t>
            </a:r>
            <a:endParaRPr lang="es-CO" sz="2400" b="1" dirty="0">
              <a:solidFill>
                <a:schemeClr val="bg1"/>
              </a:solidFill>
            </a:endParaRPr>
          </a:p>
          <a:p>
            <a:pPr algn="ctr"/>
            <a:endParaRPr lang="es-CO" sz="2400" b="1" dirty="0">
              <a:solidFill>
                <a:schemeClr val="bg1"/>
              </a:solidFill>
            </a:endParaRPr>
          </a:p>
          <a:p>
            <a:pPr algn="ctr"/>
            <a:endParaRPr lang="es-CO" sz="2400" b="1" dirty="0">
              <a:solidFill>
                <a:schemeClr val="bg1"/>
              </a:solidFill>
            </a:endParaRPr>
          </a:p>
          <a:p>
            <a:pPr algn="ctr"/>
            <a:r>
              <a:rPr lang="es-CO" sz="2400" b="1" dirty="0">
                <a:solidFill>
                  <a:schemeClr val="bg1"/>
                </a:solidFill>
              </a:rPr>
              <a:t>Manuel Alejandro Chalarca Botero</a:t>
            </a:r>
          </a:p>
          <a:p>
            <a:pPr algn="ctr"/>
            <a:r>
              <a:rPr lang="es-CO" sz="2400" b="1" dirty="0" err="1">
                <a:solidFill>
                  <a:schemeClr val="bg1"/>
                </a:solidFill>
              </a:rPr>
              <a:t>Jose</a:t>
            </a:r>
            <a:r>
              <a:rPr lang="es-CO" sz="2400" b="1" dirty="0">
                <a:solidFill>
                  <a:schemeClr val="bg1"/>
                </a:solidFill>
              </a:rPr>
              <a:t> </a:t>
            </a:r>
            <a:r>
              <a:rPr lang="es-CO" sz="2400" b="1" dirty="0" err="1">
                <a:solidFill>
                  <a:schemeClr val="bg1"/>
                </a:solidFill>
              </a:rPr>
              <a:t>Joaquin</a:t>
            </a:r>
            <a:r>
              <a:rPr lang="es-CO" sz="2400" b="1" dirty="0">
                <a:solidFill>
                  <a:schemeClr val="bg1"/>
                </a:solidFill>
              </a:rPr>
              <a:t> Restrepo Palacios</a:t>
            </a:r>
          </a:p>
        </p:txBody>
      </p:sp>
    </p:spTree>
    <p:extLst>
      <p:ext uri="{BB962C8B-B14F-4D97-AF65-F5344CB8AC3E}">
        <p14:creationId xmlns:p14="http://schemas.microsoft.com/office/powerpoint/2010/main" val="2970024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2F604-671A-4127-B4A6-DEA41967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References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563024-B966-483F-B947-21DFE52E6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3177"/>
            <a:ext cx="10515600" cy="5173786"/>
          </a:xfrm>
        </p:spPr>
        <p:txBody>
          <a:bodyPr>
            <a:normAutofit fontScale="85000" lnSpcReduction="20000"/>
          </a:bodyPr>
          <a:lstStyle/>
          <a:p>
            <a:endParaRPr lang="es-MX" dirty="0"/>
          </a:p>
          <a:p>
            <a:r>
              <a:rPr lang="es-CO" dirty="0">
                <a:hlinkClick r:id="rId2"/>
              </a:rPr>
              <a:t>https://www.vistronica.com/robotica/motores/motorreductores/motorreductor-con-encoder-160-rpm-1-95-kg-cm-1-74-8-detail.html</a:t>
            </a:r>
            <a:endParaRPr lang="es-CO" dirty="0"/>
          </a:p>
          <a:p>
            <a:r>
              <a:rPr lang="es-CO" dirty="0">
                <a:hlinkClick r:id="rId3"/>
              </a:rPr>
              <a:t>https://components101.com/modules/l293n-motor-driver-module</a:t>
            </a:r>
            <a:endParaRPr lang="es-CO" dirty="0"/>
          </a:p>
          <a:p>
            <a:r>
              <a:rPr lang="es-CO" dirty="0">
                <a:hlinkClick r:id="rId4"/>
              </a:rPr>
              <a:t>https://www.sigmaelectronica.net/producto/esp-32/</a:t>
            </a:r>
            <a:endParaRPr lang="es-CO" dirty="0"/>
          </a:p>
          <a:p>
            <a:r>
              <a:rPr lang="es-CO" dirty="0"/>
              <a:t>https://www.didacticaselectronicas.com/index.php/elementos-electromecanicos/motores-y-solenoides-1/motores-dc-1/con-encoder/motorreductor-con-encoder-150-rpm-9-5kg-cm-gearmotor-de-25mm-para-robot-9vdc-mdc-enco-150r-9-5kg-motores-motorreductores-motoreductores-motor-reductores-dc-con-encoder-150rpm-detail</a:t>
            </a:r>
            <a:endParaRPr lang="en-US" dirty="0"/>
          </a:p>
          <a:p>
            <a:r>
              <a:rPr lang="es-CO" dirty="0">
                <a:hlinkClick r:id="rId5"/>
              </a:rPr>
              <a:t>https://www.didacticaselectronicas.com/index.php/cnc-e-impresoras-3d/sincronismo/poleas-y-engranajes</a:t>
            </a:r>
            <a:endParaRPr lang="es-CO" dirty="0"/>
          </a:p>
          <a:p>
            <a:r>
              <a:rPr lang="es-CO" dirty="0">
                <a:hlinkClick r:id="rId6"/>
              </a:rPr>
              <a:t>https://www.didacticaselectronicas.com/index.php/sensores/encoders/encoder-m%C3%B3dulo-optoacoplador-fotointerruptor-sensores-de-velocidad-encoder-fotointerruptores-tac%C3%B3metro-tacometros-detail</a:t>
            </a:r>
            <a:endParaRPr lang="es-CO" dirty="0"/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69358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1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54;p3"/>
          <p:cNvSpPr txBox="1">
            <a:spLocks noGrp="1"/>
          </p:cNvSpPr>
          <p:nvPr/>
        </p:nvSpPr>
        <p:spPr>
          <a:xfrm>
            <a:off x="835335" y="1828059"/>
            <a:ext cx="4208940" cy="3838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Minimum Pay Load: 200g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Maximum Speed: 80 Rpm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Joint Length: 10cm</a:t>
            </a: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Joint weight: 18g</a:t>
            </a:r>
          </a:p>
          <a:p>
            <a:pPr marL="0" lvl="0" indent="0" algn="l">
              <a:spcBef>
                <a:spcPts val="0"/>
              </a:spcBef>
              <a:buSzPts val="1800"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Total weight = 0.2kg+0.018kg =0.218kg</a:t>
            </a: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Force = 0.218kg*9,8=2,14N</a:t>
            </a:r>
          </a:p>
          <a:p>
            <a:pPr marL="0" indent="0" algn="l">
              <a:spcBef>
                <a:spcPts val="0"/>
              </a:spcBef>
              <a:buSzPts val="1800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T = 10cm*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2,14N= 22,43N*cm*105%</a:t>
            </a:r>
          </a:p>
          <a:p>
            <a:pPr marL="0" indent="0" algn="l">
              <a:spcBef>
                <a:spcPts val="0"/>
              </a:spcBef>
              <a:buSzPts val="1800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T= 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2,40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Kgf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*cm</a:t>
            </a:r>
          </a:p>
          <a:p>
            <a:pPr marL="0" indent="0" algn="l">
              <a:spcBef>
                <a:spcPts val="0"/>
              </a:spcBef>
              <a:buSzPts val="1800"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0" indent="0" algn="l">
              <a:spcBef>
                <a:spcPts val="0"/>
              </a:spcBef>
              <a:buSzPts val="1800"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T_Stall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9.5kgf*cm</a:t>
            </a:r>
          </a:p>
          <a:p>
            <a:pPr marL="0" indent="0" algn="l">
              <a:spcBef>
                <a:spcPts val="0"/>
              </a:spcBef>
              <a:buSzPts val="1800"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T_Nominal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3kgf*cm</a:t>
            </a:r>
          </a:p>
          <a:p>
            <a:pPr marL="0" indent="0" algn="l">
              <a:spcBef>
                <a:spcPts val="0"/>
              </a:spcBef>
              <a:buSzPts val="1800"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0" indent="0" algn="l">
              <a:spcBef>
                <a:spcPts val="0"/>
              </a:spcBef>
              <a:buSzPts val="1800"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0" indent="0" algn="l">
              <a:spcBef>
                <a:spcPts val="0"/>
              </a:spcBef>
              <a:buSzPts val="1800"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lang="es-CO" sz="1800" dirty="0">
              <a:latin typeface="Arial"/>
              <a:cs typeface="Arial"/>
              <a:sym typeface="Arial"/>
            </a:endParaRPr>
          </a:p>
        </p:txBody>
      </p:sp>
      <p:sp>
        <p:nvSpPr>
          <p:cNvPr id="6" name="Google Shape;53;p3"/>
          <p:cNvSpPr txBox="1">
            <a:spLocks noGrp="1"/>
          </p:cNvSpPr>
          <p:nvPr/>
        </p:nvSpPr>
        <p:spPr>
          <a:xfrm>
            <a:off x="1524000" y="676396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AE" dirty="0"/>
              <a:t>Actuator </a:t>
            </a:r>
            <a:r>
              <a:rPr lang="en-US" dirty="0"/>
              <a:t>Requirements</a:t>
            </a:r>
            <a:r>
              <a:rPr lang="en-AE" dirty="0"/>
              <a:t>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00706A9-6748-4CC8-A923-660F2A3F5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274" y="2466000"/>
            <a:ext cx="2781392" cy="223263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CC6664D-4424-435E-8B88-04C894FFC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666" y="2253577"/>
            <a:ext cx="3362325" cy="265747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92A4967-1CAC-43CB-867C-D33C4149F441}"/>
              </a:ext>
            </a:extLst>
          </p:cNvPr>
          <p:cNvSpPr/>
          <p:nvPr/>
        </p:nvSpPr>
        <p:spPr>
          <a:xfrm>
            <a:off x="8116132" y="4409365"/>
            <a:ext cx="2781392" cy="295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Cuadrature</a:t>
            </a:r>
            <a:r>
              <a:rPr lang="en-US" dirty="0"/>
              <a:t> Encoder 11 PPR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6160471-9607-411A-ABD7-BE64F41A083C}"/>
              </a:ext>
            </a:extLst>
          </p:cNvPr>
          <p:cNvSpPr txBox="1"/>
          <p:nvPr/>
        </p:nvSpPr>
        <p:spPr>
          <a:xfrm>
            <a:off x="6144503" y="5001391"/>
            <a:ext cx="3362325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Img</a:t>
            </a:r>
            <a:r>
              <a:rPr lang="en-US" sz="1200" b="1" dirty="0"/>
              <a:t> 1</a:t>
            </a:r>
            <a:r>
              <a:rPr lang="en-US" sz="1100" b="1" dirty="0"/>
              <a:t>: Selected Motor.</a:t>
            </a:r>
          </a:p>
          <a:p>
            <a:pPr algn="ctr"/>
            <a:r>
              <a:rPr lang="en-US" sz="1050" dirty="0">
                <a:hlinkClick r:id="rId5"/>
              </a:rPr>
              <a:t>https://www.didacticaselectronicas.com/images/stories/virtuemart/product/MDC-ENCO-150R-9.5KG_12.jpg</a:t>
            </a:r>
            <a:endParaRPr lang="en-US" sz="1050" dirty="0"/>
          </a:p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025933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53;p3"/>
          <p:cNvSpPr txBox="1">
            <a:spLocks noGrp="1"/>
          </p:cNvSpPr>
          <p:nvPr/>
        </p:nvSpPr>
        <p:spPr>
          <a:xfrm>
            <a:off x="1524000" y="525857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dirty="0">
                <a:latin typeface="Nunito"/>
              </a:rPr>
              <a:t>Transmission selection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54;p3"/>
              <p:cNvSpPr txBox="1">
                <a:spLocks noGrp="1"/>
              </p:cNvSpPr>
              <p:nvPr/>
            </p:nvSpPr>
            <p:spPr>
              <a:xfrm>
                <a:off x="436644" y="2977776"/>
                <a:ext cx="4570361" cy="16557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ctr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595959"/>
                  </a:buClr>
                  <a:buSzPts val="2400"/>
                  <a:buFont typeface="Arial"/>
                  <a:buNone/>
                  <a:defRPr sz="2400" b="0" i="0" u="none" strike="noStrike" cap="none">
                    <a:solidFill>
                      <a:srgbClr val="595959"/>
                    </a:solidFill>
                    <a:latin typeface="Arial Narrow"/>
                    <a:ea typeface="Arial Narrow"/>
                    <a:cs typeface="Arial Narrow"/>
                    <a:sym typeface="Arial Narrow"/>
                  </a:defRPr>
                </a:lvl1pPr>
                <a:lvl2pPr marL="914400" marR="0" lvl="1" indent="-3810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lvl="0" indent="0" algn="l">
                  <a:spcBef>
                    <a:spcPts val="0"/>
                  </a:spcBef>
                  <a:buSzPts val="1800"/>
                </a:pPr>
                <a:r>
                  <a:rPr lang="es-CO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geared motor (experimental)= 73:1</a:t>
                </a:r>
              </a:p>
              <a:p>
                <a:pPr marL="0" lvl="0" indent="0" algn="l">
                  <a:spcBef>
                    <a:spcPts val="0"/>
                  </a:spcBef>
                  <a:buSzPts val="1800"/>
                </a:pPr>
                <a:endParaRPr lang="es-CO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0" indent="0" algn="l">
                  <a:spcBef>
                    <a:spcPts val="0"/>
                  </a:spcBef>
                  <a:buSzPts val="1800"/>
                </a:pPr>
                <a:r>
                  <a:rPr lang="es-CO" sz="1800" dirty="0" err="1">
                    <a:solidFill>
                      <a:schemeClr val="tx1"/>
                    </a:solidFill>
                    <a:cs typeface="Arial" panose="020B0604020202020204" pitchFamily="34" charset="0"/>
                  </a:rPr>
                  <a:t>Spacial</a:t>
                </a:r>
                <a:r>
                  <a:rPr lang="es-CO" sz="18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</a:t>
                </a:r>
                <a:r>
                  <a:rPr lang="es-CO" sz="1800" dirty="0" err="1">
                    <a:solidFill>
                      <a:schemeClr val="tx1"/>
                    </a:solidFill>
                    <a:cs typeface="Arial" panose="020B0604020202020204" pitchFamily="34" charset="0"/>
                  </a:rPr>
                  <a:t>Resolution</a:t>
                </a:r>
                <a:r>
                  <a:rPr lang="es-CO" sz="18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360</m:t>
                        </m:r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num>
                      <m:den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11∗4</m:t>
                        </m:r>
                        <m: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∗73∗3,75</m:t>
                        </m:r>
                      </m:den>
                    </m:f>
                  </m:oMath>
                </a14:m>
                <a:r>
                  <a:rPr lang="es-CO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0,02988°</a:t>
                </a:r>
              </a:p>
              <a:p>
                <a:pPr marL="0" lvl="0" indent="0" algn="l">
                  <a:spcBef>
                    <a:spcPts val="0"/>
                  </a:spcBef>
                  <a:buSzPts val="1800"/>
                </a:pPr>
                <a:endParaRPr lang="es-CO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0" indent="0" algn="l">
                  <a:spcBef>
                    <a:spcPts val="0"/>
                  </a:spcBef>
                  <a:buSzPts val="1800"/>
                </a:pPr>
                <a:endParaRPr lang="es-CO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0" indent="0" algn="l">
                  <a:spcBef>
                    <a:spcPts val="0"/>
                  </a:spcBef>
                  <a:buSzPts val="1800"/>
                </a:pPr>
                <a:r>
                  <a:rPr lang="es-CO" sz="18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Speed</a:t>
                </a:r>
                <a:r>
                  <a:rPr lang="es-CO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150Rpm/3,75 = 40 Rpm</a:t>
                </a:r>
              </a:p>
              <a:p>
                <a:pPr marL="0" lvl="0" indent="0" algn="l">
                  <a:spcBef>
                    <a:spcPts val="0"/>
                  </a:spcBef>
                  <a:buSzPts val="1800"/>
                </a:pPr>
                <a:endParaRPr lang="es-CO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0" indent="0" algn="l">
                  <a:spcBef>
                    <a:spcPts val="0"/>
                  </a:spcBef>
                  <a:buSzPts val="1800"/>
                </a:pPr>
                <a:endParaRPr lang="es-CO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0" indent="0" algn="l">
                  <a:spcBef>
                    <a:spcPts val="0"/>
                  </a:spcBef>
                  <a:buSzPts val="1800"/>
                </a:pPr>
                <a:endParaRPr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Google Shape;54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44" y="2977776"/>
                <a:ext cx="4570361" cy="1655762"/>
              </a:xfrm>
              <a:prstGeom prst="rect">
                <a:avLst/>
              </a:prstGeom>
              <a:blipFill>
                <a:blip r:embed="rId3"/>
                <a:stretch>
                  <a:fillRect l="-1202" t="-5147" r="-401" b="-47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C420BF8-4F5F-4046-BE15-B0CC2E7A75B6}"/>
                  </a:ext>
                </a:extLst>
              </p:cNvPr>
              <p:cNvSpPr txBox="1"/>
              <p:nvPr/>
            </p:nvSpPr>
            <p:spPr bwMode="auto">
              <a:xfrm>
                <a:off x="621518" y="2175879"/>
                <a:ext cx="3542109" cy="448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:r>
                  <a:rPr lang="es-E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TR</a:t>
                </a:r>
                <a14:m>
                  <m:oMath xmlns:m="http://schemas.openxmlformats.org/officeDocument/2006/math">
                    <m:r>
                      <a:rPr lang="es-ES" sz="2000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ES" sz="2000" b="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fPr>
                      <m:num>
                        <m:r>
                          <a:rPr lang="es-ES" sz="2000" b="0" i="1">
                            <a:latin typeface="Cambria Math"/>
                          </a:rPr>
                          <m:t># </m:t>
                        </m:r>
                        <m:r>
                          <a:rPr lang="es-ES" sz="2000" b="0" i="1">
                            <a:latin typeface="Cambria Math"/>
                          </a:rPr>
                          <m:t>𝑡h𝑒𝑒𝑡</m:t>
                        </m:r>
                        <m:r>
                          <a:rPr lang="es-ES" sz="2000" b="0" i="1">
                            <a:latin typeface="Cambria Math"/>
                          </a:rPr>
                          <m:t> </m:t>
                        </m:r>
                        <m:r>
                          <a:rPr lang="es-ES" sz="2000" b="0" i="1">
                            <a:latin typeface="Cambria Math"/>
                          </a:rPr>
                          <m:t>𝑑𝑟𝑖𝑣𝑒𝑛</m:t>
                        </m:r>
                      </m:num>
                      <m:den>
                        <m:r>
                          <a:rPr lang="es-ES" sz="2000" b="0" i="1">
                            <a:latin typeface="Cambria Math"/>
                          </a:rPr>
                          <m:t># </m:t>
                        </m:r>
                        <m:r>
                          <a:rPr lang="es-ES" sz="2000" b="0" i="1">
                            <a:latin typeface="Cambria Math"/>
                          </a:rPr>
                          <m:t>𝑡h𝑒𝑒𝑡</m:t>
                        </m:r>
                        <m:r>
                          <a:rPr lang="es-ES" sz="2000" b="0" i="1">
                            <a:latin typeface="Cambria Math"/>
                          </a:rPr>
                          <m:t> </m:t>
                        </m:r>
                        <m:r>
                          <a:rPr lang="es-ES" sz="2000" b="0" i="1">
                            <a:latin typeface="Cambria Math"/>
                          </a:rPr>
                          <m:t>𝑑𝑟𝑖𝑣𝑒𝑟</m:t>
                        </m:r>
                      </m:den>
                    </m:f>
                    <m:r>
                      <a:rPr lang="es-ES" sz="2000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ES" sz="2000" b="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fPr>
                      <m:num>
                        <m:r>
                          <a:rPr lang="es-CO" sz="2000" b="0" i="1" smtClean="0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  <m:t>60</m:t>
                        </m:r>
                      </m:num>
                      <m:den>
                        <m:r>
                          <a:rPr lang="es-CO" sz="2000" b="0" i="1" smtClean="0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  <m:t>16</m:t>
                        </m:r>
                      </m:den>
                    </m:f>
                    <m:r>
                      <a:rPr lang="es-ES" sz="2000" b="0" i="1">
                        <a:latin typeface="Cambria Math"/>
                      </a:rPr>
                      <m:t>=</m:t>
                    </m:r>
                    <m:r>
                      <a:rPr lang="es-CO" sz="2000" b="0" i="1" smtClean="0">
                        <a:latin typeface="Cambria Math" panose="02040503050406030204" pitchFamily="18" charset="0"/>
                      </a:rPr>
                      <m:t>3,75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C420BF8-4F5F-4046-BE15-B0CC2E7A7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1518" y="2175879"/>
                <a:ext cx="3542109" cy="448071"/>
              </a:xfrm>
              <a:prstGeom prst="rect">
                <a:avLst/>
              </a:prstGeom>
              <a:blipFill>
                <a:blip r:embed="rId4"/>
                <a:stretch>
                  <a:fillRect l="-4131" b="-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D2E57B0D-34D9-47A1-B449-7804EA597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9389444" y="4321526"/>
            <a:ext cx="1699914" cy="1533971"/>
          </a:xfrm>
          <a:prstGeom prst="rect">
            <a:avLst/>
          </a:prstGeom>
          <a:noFill/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A619C41-180B-4998-9261-BD41BCEC6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9091529" y="1478764"/>
            <a:ext cx="2082315" cy="1897806"/>
          </a:xfrm>
          <a:prstGeom prst="rect">
            <a:avLst/>
          </a:prstGeom>
          <a:noFill/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0B40B9B-D635-42B8-A80E-54FB103938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2116" y="2153705"/>
            <a:ext cx="1436054" cy="293194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61B75EB-20D0-41A5-8601-63A256A13616}"/>
              </a:ext>
            </a:extLst>
          </p:cNvPr>
          <p:cNvSpPr/>
          <p:nvPr/>
        </p:nvSpPr>
        <p:spPr>
          <a:xfrm>
            <a:off x="8841657" y="3348046"/>
            <a:ext cx="258206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Img2:timing pulley 60 teeth</a:t>
            </a:r>
          </a:p>
          <a:p>
            <a:pPr algn="ctr"/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  <a:hlinkClick r:id="rId8"/>
              </a:rPr>
              <a:t>https://www.didacticaselectronicas.com/images/stories/virtuemart/product/2GT-8-60-5MM_1.jpg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Nunito"/>
              <a:cs typeface="Arial"/>
            </a:endParaRPr>
          </a:p>
          <a:p>
            <a:pPr algn="ctr"/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Nunito"/>
              <a:cs typeface="Arial"/>
            </a:endParaRPr>
          </a:p>
          <a:p>
            <a:pPr algn="ctr"/>
            <a:endParaRPr lang="en-US" sz="1400" b="1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F484CDD-1529-4C0C-95A7-5C5C2292DBC4}"/>
              </a:ext>
            </a:extLst>
          </p:cNvPr>
          <p:cNvSpPr/>
          <p:nvPr/>
        </p:nvSpPr>
        <p:spPr>
          <a:xfrm>
            <a:off x="8841656" y="5828159"/>
            <a:ext cx="27954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Img3: timing pulley 16 teeth</a:t>
            </a:r>
          </a:p>
          <a:p>
            <a:pPr algn="ctr"/>
            <a:r>
              <a:rPr lang="en-US" sz="900" b="1" dirty="0">
                <a:hlinkClick r:id="rId9"/>
              </a:rPr>
              <a:t>https://www.didacticaselectronicas.com/images/stories/virtuemart/product/2GT-8-16-8MM-D3.jpg</a:t>
            </a:r>
            <a:endParaRPr lang="en-US" sz="900" b="1" dirty="0"/>
          </a:p>
          <a:p>
            <a:pPr algn="ctr"/>
            <a:endParaRPr lang="en-US" sz="1400" b="1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05DAB22-68F5-4D3E-8D37-9693D1A11A88}"/>
              </a:ext>
            </a:extLst>
          </p:cNvPr>
          <p:cNvSpPr/>
          <p:nvPr/>
        </p:nvSpPr>
        <p:spPr>
          <a:xfrm>
            <a:off x="422055" y="5095694"/>
            <a:ext cx="56739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without the pulley we did not reach the required resolution and speed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0108E5C-1EA6-46EA-98AE-6E8F2A8BA142}"/>
              </a:ext>
            </a:extLst>
          </p:cNvPr>
          <p:cNvSpPr txBox="1"/>
          <p:nvPr/>
        </p:nvSpPr>
        <p:spPr>
          <a:xfrm>
            <a:off x="5797190" y="5095694"/>
            <a:ext cx="279549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Img4: Motor whit geared motor</a:t>
            </a:r>
          </a:p>
          <a:p>
            <a:pPr algn="ctr"/>
            <a:r>
              <a:rPr lang="en-US" sz="900" b="1" dirty="0">
                <a:hlinkClick r:id="rId10"/>
              </a:rPr>
              <a:t>https://didacticaselectronicas.com/~didactic/images/stories/virtuemart/product/MDC-ENCO-150R-9.5KG_2-Motor-encoder.jpg</a:t>
            </a:r>
            <a:endParaRPr lang="en-US" sz="900" b="1" dirty="0"/>
          </a:p>
          <a:p>
            <a:pPr algn="ctr"/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16853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53;p3"/>
          <p:cNvSpPr txBox="1">
            <a:spLocks noGrp="1"/>
          </p:cNvSpPr>
          <p:nvPr/>
        </p:nvSpPr>
        <p:spPr>
          <a:xfrm>
            <a:off x="1524000" y="753736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dirty="0">
                <a:solidFill>
                  <a:schemeClr val="bg1"/>
                </a:solidFill>
                <a:latin typeface="Nunito"/>
              </a:rPr>
              <a:t>Sensors selection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Google Shape;54;p3"/>
          <p:cNvSpPr txBox="1">
            <a:spLocks noGrp="1"/>
          </p:cNvSpPr>
          <p:nvPr/>
        </p:nvSpPr>
        <p:spPr>
          <a:xfrm>
            <a:off x="432046" y="1761157"/>
            <a:ext cx="9144000" cy="312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s-CO" dirty="0">
                <a:solidFill>
                  <a:schemeClr val="bg1"/>
                </a:solidFill>
              </a:rPr>
              <a:t>40 Rpm/60 = 0,67 </a:t>
            </a:r>
            <a:r>
              <a:rPr lang="es-CO" dirty="0" err="1">
                <a:solidFill>
                  <a:schemeClr val="bg1"/>
                </a:solidFill>
              </a:rPr>
              <a:t>Rps</a:t>
            </a:r>
            <a:endParaRPr lang="es-CO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lang="es-CO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s-CO" dirty="0">
                <a:solidFill>
                  <a:schemeClr val="bg1"/>
                </a:solidFill>
              </a:rPr>
              <a:t>0.67 </a:t>
            </a:r>
            <a:r>
              <a:rPr lang="es-CO" dirty="0" err="1">
                <a:solidFill>
                  <a:schemeClr val="bg1"/>
                </a:solidFill>
              </a:rPr>
              <a:t>Rps</a:t>
            </a:r>
            <a:r>
              <a:rPr lang="es-CO" dirty="0">
                <a:solidFill>
                  <a:schemeClr val="bg1"/>
                </a:solidFill>
              </a:rPr>
              <a:t> * 3,75 * 73 * 11= 2017,54 Hz (</a:t>
            </a:r>
            <a:r>
              <a:rPr lang="es-CO" dirty="0" err="1">
                <a:solidFill>
                  <a:schemeClr val="bg1"/>
                </a:solidFill>
              </a:rPr>
              <a:t>cuadrature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encoder</a:t>
            </a:r>
            <a:r>
              <a:rPr lang="es-CO" dirty="0">
                <a:solidFill>
                  <a:schemeClr val="bg1"/>
                </a:solidFill>
              </a:rPr>
              <a:t>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lang="es-CO" dirty="0">
              <a:solidFill>
                <a:schemeClr val="bg1"/>
              </a:solidFill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s-CO" dirty="0">
                <a:solidFill>
                  <a:schemeClr val="bg1"/>
                </a:solidFill>
              </a:rPr>
              <a:t>(</a:t>
            </a:r>
            <a:r>
              <a:rPr lang="es-CO" dirty="0" err="1">
                <a:solidFill>
                  <a:schemeClr val="bg1"/>
                </a:solidFill>
              </a:rPr>
              <a:t>horseshoe</a:t>
            </a:r>
            <a:r>
              <a:rPr lang="es-CO" dirty="0">
                <a:solidFill>
                  <a:schemeClr val="bg1"/>
                </a:solidFill>
              </a:rPr>
              <a:t> sensor) 1*0,67 </a:t>
            </a:r>
            <a:r>
              <a:rPr lang="es-CO" dirty="0" err="1">
                <a:solidFill>
                  <a:schemeClr val="bg1"/>
                </a:solidFill>
              </a:rPr>
              <a:t>Rps</a:t>
            </a:r>
            <a:r>
              <a:rPr lang="es-CO" dirty="0">
                <a:solidFill>
                  <a:schemeClr val="bg1"/>
                </a:solidFill>
              </a:rPr>
              <a:t> = 0,67 Hz (</a:t>
            </a:r>
            <a:r>
              <a:rPr lang="es-CO" dirty="0" err="1">
                <a:solidFill>
                  <a:schemeClr val="bg1"/>
                </a:solidFill>
              </a:rPr>
              <a:t>just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for</a:t>
            </a:r>
            <a:r>
              <a:rPr lang="es-CO" dirty="0">
                <a:solidFill>
                  <a:schemeClr val="bg1"/>
                </a:solidFill>
              </a:rPr>
              <a:t> Absolute position)</a:t>
            </a:r>
          </a:p>
          <a:p>
            <a:pPr marL="0" lvl="0" indent="0" algn="l">
              <a:spcBef>
                <a:spcPts val="0"/>
              </a:spcBef>
              <a:buSzPts val="1800"/>
            </a:pPr>
            <a:endParaRPr lang="es-CO" dirty="0">
              <a:solidFill>
                <a:schemeClr val="bg1"/>
              </a:solidFill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s-CO" dirty="0">
                <a:solidFill>
                  <a:schemeClr val="bg1"/>
                </a:solidFill>
              </a:rPr>
              <a:t>2017,54 Hz * 4 (</a:t>
            </a:r>
            <a:r>
              <a:rPr lang="es-CO" dirty="0" err="1">
                <a:solidFill>
                  <a:schemeClr val="bg1"/>
                </a:solidFill>
              </a:rPr>
              <a:t>signals</a:t>
            </a:r>
            <a:r>
              <a:rPr lang="es-CO" dirty="0">
                <a:solidFill>
                  <a:schemeClr val="bg1"/>
                </a:solidFill>
              </a:rPr>
              <a:t> per </a:t>
            </a:r>
            <a:r>
              <a:rPr lang="es-CO" dirty="0" err="1">
                <a:solidFill>
                  <a:schemeClr val="bg1"/>
                </a:solidFill>
              </a:rPr>
              <a:t>magnet</a:t>
            </a:r>
            <a:r>
              <a:rPr lang="es-CO" dirty="0">
                <a:solidFill>
                  <a:schemeClr val="bg1"/>
                </a:solidFill>
              </a:rPr>
              <a:t>) = 8070,152 Hz = 0,12ms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s-CO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6583600-910B-4116-BE3F-6656DCE3D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522" y="980663"/>
            <a:ext cx="1669003" cy="1905183"/>
          </a:xfrm>
          <a:prstGeom prst="rect">
            <a:avLst/>
          </a:prstGeom>
        </p:spPr>
      </p:pic>
      <p:pic>
        <p:nvPicPr>
          <p:cNvPr id="1026" name="Picture 2" descr="Sensor Velocidad Tipo Herradura Módulo Con Disco Encoder Ard | Cuotas sin  interés">
            <a:extLst>
              <a:ext uri="{FF2B5EF4-FFF2-40B4-BE49-F238E27FC236}">
                <a16:creationId xmlns:a16="http://schemas.microsoft.com/office/drawing/2014/main" id="{7CAEC416-7536-47A3-BAF3-324B1F97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285" y="3793312"/>
            <a:ext cx="1957715" cy="183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D1986F9-D017-41EB-9DFE-0B92757FC56E}"/>
              </a:ext>
            </a:extLst>
          </p:cNvPr>
          <p:cNvSpPr txBox="1"/>
          <p:nvPr/>
        </p:nvSpPr>
        <p:spPr>
          <a:xfrm>
            <a:off x="8617258" y="2885846"/>
            <a:ext cx="300953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Img_5: </a:t>
            </a:r>
            <a:r>
              <a:rPr lang="en-US" sz="1200" b="1" dirty="0" err="1"/>
              <a:t>Cuadrature</a:t>
            </a:r>
            <a:r>
              <a:rPr lang="en-US" sz="1200" b="1" dirty="0"/>
              <a:t> Encoder</a:t>
            </a:r>
          </a:p>
          <a:p>
            <a:pPr algn="ctr"/>
            <a:r>
              <a:rPr lang="en-US" sz="1100" dirty="0">
                <a:hlinkClick r:id="rId5"/>
              </a:rPr>
              <a:t>https://www.didacticaselectronicas.com/images/stories/virtuemart/product/MDC-ENCO-150R-9.5KG-2.png</a:t>
            </a:r>
            <a:endParaRPr lang="en-US" sz="1100" dirty="0"/>
          </a:p>
          <a:p>
            <a:pPr algn="ctr"/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F5ED9AF-1395-4A9C-B956-25753A2C469E}"/>
              </a:ext>
            </a:extLst>
          </p:cNvPr>
          <p:cNvSpPr txBox="1"/>
          <p:nvPr/>
        </p:nvSpPr>
        <p:spPr>
          <a:xfrm>
            <a:off x="8228859" y="5612213"/>
            <a:ext cx="26943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Img_6: horseshoe sensor</a:t>
            </a:r>
          </a:p>
          <a:p>
            <a:pPr algn="ctr"/>
            <a:r>
              <a:rPr lang="en-US" sz="1000" b="1" dirty="0">
                <a:hlinkClick r:id="rId6"/>
              </a:rPr>
              <a:t>https://http2.mlstatic.com/D_NQ_NP_782101-MCO42616226668_072020-O.jpg</a:t>
            </a:r>
            <a:endParaRPr lang="en-US" sz="1000" b="1" dirty="0"/>
          </a:p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0844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Google Shape;53;p3"/>
          <p:cNvSpPr txBox="1">
            <a:spLocks noGrp="1"/>
          </p:cNvSpPr>
          <p:nvPr/>
        </p:nvSpPr>
        <p:spPr>
          <a:xfrm>
            <a:off x="1160961" y="748069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dirty="0">
                <a:solidFill>
                  <a:schemeClr val="bg1"/>
                </a:solidFill>
                <a:latin typeface="Nunito"/>
              </a:rPr>
              <a:t>Control design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Círculo: vacío 2">
            <a:extLst>
              <a:ext uri="{FF2B5EF4-FFF2-40B4-BE49-F238E27FC236}">
                <a16:creationId xmlns:a16="http://schemas.microsoft.com/office/drawing/2014/main" id="{8CFCF257-4F18-459F-9CBD-05AC89C3C452}"/>
              </a:ext>
            </a:extLst>
          </p:cNvPr>
          <p:cNvSpPr/>
          <p:nvPr/>
        </p:nvSpPr>
        <p:spPr>
          <a:xfrm>
            <a:off x="1365227" y="2624033"/>
            <a:ext cx="1029809" cy="1052450"/>
          </a:xfrm>
          <a:prstGeom prst="donut">
            <a:avLst>
              <a:gd name="adj" fmla="val 1101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EA591BA-5778-41DA-BA5F-F70AC87CA5A1}"/>
              </a:ext>
            </a:extLst>
          </p:cNvPr>
          <p:cNvGrpSpPr/>
          <p:nvPr/>
        </p:nvGrpSpPr>
        <p:grpSpPr>
          <a:xfrm rot="16200000">
            <a:off x="3466904" y="2218103"/>
            <a:ext cx="1383287" cy="1864311"/>
            <a:chOff x="3249227" y="2246050"/>
            <a:chExt cx="1383287" cy="1864311"/>
          </a:xfrm>
        </p:grpSpPr>
        <p:pic>
          <p:nvPicPr>
            <p:cNvPr id="2052" name="Picture 4" descr="ESP32-DevKitC-32UE Espressif Systems | Mouser Colombia">
              <a:extLst>
                <a:ext uri="{FF2B5EF4-FFF2-40B4-BE49-F238E27FC236}">
                  <a16:creationId xmlns:a16="http://schemas.microsoft.com/office/drawing/2014/main" id="{A0C6B58D-664D-4622-9F3F-14BDF2BA8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7523" y="2311820"/>
              <a:ext cx="1250596" cy="1686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Marco 6">
              <a:extLst>
                <a:ext uri="{FF2B5EF4-FFF2-40B4-BE49-F238E27FC236}">
                  <a16:creationId xmlns:a16="http://schemas.microsoft.com/office/drawing/2014/main" id="{A79D7E26-F21B-4852-A924-D494C182FC53}"/>
                </a:ext>
              </a:extLst>
            </p:cNvPr>
            <p:cNvSpPr/>
            <p:nvPr/>
          </p:nvSpPr>
          <p:spPr>
            <a:xfrm>
              <a:off x="3249227" y="2246050"/>
              <a:ext cx="1383287" cy="1864311"/>
            </a:xfrm>
            <a:prstGeom prst="frame">
              <a:avLst>
                <a:gd name="adj1" fmla="val 8214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CCB8BA82-AE33-4F05-8A34-D472CF97FA0B}"/>
              </a:ext>
            </a:extLst>
          </p:cNvPr>
          <p:cNvGrpSpPr/>
          <p:nvPr/>
        </p:nvGrpSpPr>
        <p:grpSpPr>
          <a:xfrm>
            <a:off x="8673483" y="2834789"/>
            <a:ext cx="1606858" cy="2598345"/>
            <a:chOff x="8797771" y="2524071"/>
            <a:chExt cx="1606858" cy="2598345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E768CBE2-F881-4C5D-B720-3BEA689F6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75159" y="2637001"/>
              <a:ext cx="1409700" cy="2324100"/>
            </a:xfrm>
            <a:prstGeom prst="rect">
              <a:avLst/>
            </a:prstGeom>
          </p:spPr>
        </p:pic>
        <p:sp>
          <p:nvSpPr>
            <p:cNvPr id="11" name="Marco 10">
              <a:extLst>
                <a:ext uri="{FF2B5EF4-FFF2-40B4-BE49-F238E27FC236}">
                  <a16:creationId xmlns:a16="http://schemas.microsoft.com/office/drawing/2014/main" id="{7E2354D1-995C-4836-BB7E-A407EC696916}"/>
                </a:ext>
              </a:extLst>
            </p:cNvPr>
            <p:cNvSpPr/>
            <p:nvPr/>
          </p:nvSpPr>
          <p:spPr>
            <a:xfrm>
              <a:off x="8797771" y="2524071"/>
              <a:ext cx="1606858" cy="2598345"/>
            </a:xfrm>
            <a:prstGeom prst="frame">
              <a:avLst>
                <a:gd name="adj1" fmla="val 8214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E52F603-929C-4916-A681-962B949C540E}"/>
              </a:ext>
            </a:extLst>
          </p:cNvPr>
          <p:cNvGrpSpPr/>
          <p:nvPr/>
        </p:nvGrpSpPr>
        <p:grpSpPr>
          <a:xfrm>
            <a:off x="5889533" y="2246050"/>
            <a:ext cx="1807408" cy="1808419"/>
            <a:chOff x="5889533" y="2246050"/>
            <a:chExt cx="1807408" cy="1808419"/>
          </a:xfrm>
        </p:grpSpPr>
        <p:pic>
          <p:nvPicPr>
            <p:cNvPr id="2050" name="Picture 2" descr="https://store.prometec.net/wp-content/uploads/2019/06/HTB1m34rIpXXXXc9XXXXq6xXFXXXN-600x580.jpg">
              <a:extLst>
                <a:ext uri="{FF2B5EF4-FFF2-40B4-BE49-F238E27FC236}">
                  <a16:creationId xmlns:a16="http://schemas.microsoft.com/office/drawing/2014/main" id="{1241947D-2A85-49E2-A3CC-4B072F17B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9533" y="2311821"/>
              <a:ext cx="1659511" cy="160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Marco 11">
              <a:extLst>
                <a:ext uri="{FF2B5EF4-FFF2-40B4-BE49-F238E27FC236}">
                  <a16:creationId xmlns:a16="http://schemas.microsoft.com/office/drawing/2014/main" id="{CD906CB5-707C-4FC8-B6C9-3A9ED2C3D4C4}"/>
                </a:ext>
              </a:extLst>
            </p:cNvPr>
            <p:cNvSpPr/>
            <p:nvPr/>
          </p:nvSpPr>
          <p:spPr>
            <a:xfrm>
              <a:off x="5889533" y="2246050"/>
              <a:ext cx="1807408" cy="1808419"/>
            </a:xfrm>
            <a:prstGeom prst="frame">
              <a:avLst>
                <a:gd name="adj1" fmla="val 8214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835014D9-6AFA-4D0B-BF34-E12FCE3DE3E2}"/>
              </a:ext>
            </a:extLst>
          </p:cNvPr>
          <p:cNvGrpSpPr/>
          <p:nvPr/>
        </p:nvGrpSpPr>
        <p:grpSpPr>
          <a:xfrm>
            <a:off x="5095458" y="4741698"/>
            <a:ext cx="1541756" cy="1667523"/>
            <a:chOff x="5095458" y="4741698"/>
            <a:chExt cx="1541756" cy="1667523"/>
          </a:xfrm>
        </p:grpSpPr>
        <p:pic>
          <p:nvPicPr>
            <p:cNvPr id="2054" name="Picture 6" descr="MDC-ENCO-150R-9.5KG-2">
              <a:extLst>
                <a:ext uri="{FF2B5EF4-FFF2-40B4-BE49-F238E27FC236}">
                  <a16:creationId xmlns:a16="http://schemas.microsoft.com/office/drawing/2014/main" id="{60E82818-DBA1-4BE9-9006-62FD8833A6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4234" y="4910192"/>
              <a:ext cx="1410597" cy="1410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Marco 12">
              <a:extLst>
                <a:ext uri="{FF2B5EF4-FFF2-40B4-BE49-F238E27FC236}">
                  <a16:creationId xmlns:a16="http://schemas.microsoft.com/office/drawing/2014/main" id="{C17F97BD-CACD-4BBB-8D03-9540429257BE}"/>
                </a:ext>
              </a:extLst>
            </p:cNvPr>
            <p:cNvSpPr/>
            <p:nvPr/>
          </p:nvSpPr>
          <p:spPr>
            <a:xfrm>
              <a:off x="5095458" y="4741698"/>
              <a:ext cx="1541756" cy="1667523"/>
            </a:xfrm>
            <a:prstGeom prst="frame">
              <a:avLst>
                <a:gd name="adj1" fmla="val 8214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1AAB7E5-37E6-4EA9-9764-F572EB2A84CA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399495" y="3150258"/>
            <a:ext cx="96573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06AA80AE-B30E-4978-8E53-ED2044D0FF9A}"/>
              </a:ext>
            </a:extLst>
          </p:cNvPr>
          <p:cNvCxnSpPr>
            <a:cxnSpLocks/>
            <a:stCxn id="3" idx="6"/>
            <a:endCxn id="7" idx="0"/>
          </p:cNvCxnSpPr>
          <p:nvPr/>
        </p:nvCxnSpPr>
        <p:spPr>
          <a:xfrm>
            <a:off x="2395036" y="3150258"/>
            <a:ext cx="83135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55AB0230-3CB3-4D0E-94F0-E9D7B2E20AAB}"/>
              </a:ext>
            </a:extLst>
          </p:cNvPr>
          <p:cNvCxnSpPr>
            <a:cxnSpLocks/>
            <a:stCxn id="7" idx="2"/>
            <a:endCxn id="12" idx="1"/>
          </p:cNvCxnSpPr>
          <p:nvPr/>
        </p:nvCxnSpPr>
        <p:spPr>
          <a:xfrm>
            <a:off x="5090703" y="3150258"/>
            <a:ext cx="798830" cy="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A7901FF2-52F5-417D-BEBA-5093564FCDF2}"/>
              </a:ext>
            </a:extLst>
          </p:cNvPr>
          <p:cNvCxnSpPr>
            <a:cxnSpLocks/>
          </p:cNvCxnSpPr>
          <p:nvPr/>
        </p:nvCxnSpPr>
        <p:spPr>
          <a:xfrm>
            <a:off x="7696941" y="3421602"/>
            <a:ext cx="9765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CCC5770A-E444-4280-AF81-464367CBD97C}"/>
              </a:ext>
            </a:extLst>
          </p:cNvPr>
          <p:cNvCxnSpPr>
            <a:cxnSpLocks/>
          </p:cNvCxnSpPr>
          <p:nvPr/>
        </p:nvCxnSpPr>
        <p:spPr>
          <a:xfrm>
            <a:off x="10280341" y="4088315"/>
            <a:ext cx="90233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09847760-46AB-4038-9019-C5CDE43082DE}"/>
              </a:ext>
            </a:extLst>
          </p:cNvPr>
          <p:cNvCxnSpPr>
            <a:cxnSpLocks/>
          </p:cNvCxnSpPr>
          <p:nvPr/>
        </p:nvCxnSpPr>
        <p:spPr>
          <a:xfrm flipH="1" flipV="1">
            <a:off x="6683193" y="5212228"/>
            <a:ext cx="1962066" cy="177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4A2E4E1-D234-49A5-B981-FD29CB6801B5}"/>
              </a:ext>
            </a:extLst>
          </p:cNvPr>
          <p:cNvCxnSpPr>
            <a:cxnSpLocks/>
            <a:endCxn id="3" idx="4"/>
          </p:cNvCxnSpPr>
          <p:nvPr/>
        </p:nvCxnSpPr>
        <p:spPr>
          <a:xfrm rot="10800000">
            <a:off x="1880132" y="3676483"/>
            <a:ext cx="3211598" cy="1679528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60" name="CuadroTexto 2059">
            <a:extLst>
              <a:ext uri="{FF2B5EF4-FFF2-40B4-BE49-F238E27FC236}">
                <a16:creationId xmlns:a16="http://schemas.microsoft.com/office/drawing/2014/main" id="{27E62C11-9E02-4C8F-9563-29C9B2BB4DB2}"/>
              </a:ext>
            </a:extLst>
          </p:cNvPr>
          <p:cNvSpPr txBox="1"/>
          <p:nvPr/>
        </p:nvSpPr>
        <p:spPr>
          <a:xfrm>
            <a:off x="399495" y="2624033"/>
            <a:ext cx="71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</a:t>
            </a:r>
          </a:p>
        </p:txBody>
      </p:sp>
      <p:sp>
        <p:nvSpPr>
          <p:cNvPr id="2061" name="CuadroTexto 2060">
            <a:extLst>
              <a:ext uri="{FF2B5EF4-FFF2-40B4-BE49-F238E27FC236}">
                <a16:creationId xmlns:a16="http://schemas.microsoft.com/office/drawing/2014/main" id="{686AB118-4245-48BB-8320-BAD562F9F8BC}"/>
              </a:ext>
            </a:extLst>
          </p:cNvPr>
          <p:cNvSpPr txBox="1"/>
          <p:nvPr/>
        </p:nvSpPr>
        <p:spPr>
          <a:xfrm>
            <a:off x="2866370" y="3854356"/>
            <a:ext cx="23900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Img</a:t>
            </a:r>
            <a:r>
              <a:rPr lang="en-US" sz="1200" b="1" dirty="0">
                <a:solidFill>
                  <a:schemeClr val="bg1"/>
                </a:solidFill>
              </a:rPr>
              <a:t> 7:ESP32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hlinkClick r:id="rId7"/>
              </a:rPr>
              <a:t>https://co.mouser.com/images/espressifsystems/lrg/ESP32-DevKitC-32UE_SPL.jpg</a:t>
            </a:r>
            <a:endParaRPr lang="en-US" sz="10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62" name="CuadroTexto 2061">
            <a:extLst>
              <a:ext uri="{FF2B5EF4-FFF2-40B4-BE49-F238E27FC236}">
                <a16:creationId xmlns:a16="http://schemas.microsoft.com/office/drawing/2014/main" id="{488A8241-0115-43AE-9CE1-44FC3D18F15E}"/>
              </a:ext>
            </a:extLst>
          </p:cNvPr>
          <p:cNvSpPr txBox="1"/>
          <p:nvPr/>
        </p:nvSpPr>
        <p:spPr>
          <a:xfrm>
            <a:off x="5698579" y="3916015"/>
            <a:ext cx="230133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Img</a:t>
            </a:r>
            <a:r>
              <a:rPr lang="en-US" sz="1200" b="1" dirty="0">
                <a:solidFill>
                  <a:schemeClr val="bg1"/>
                </a:solidFill>
              </a:rPr>
              <a:t> 8:L298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hlinkClick r:id="rId8"/>
              </a:rPr>
              <a:t>https://http2.mlstatic.com/D_NQ_NP_823266-MCO42069035869_062020-O.webp</a:t>
            </a:r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63" name="CuadroTexto 2062">
            <a:extLst>
              <a:ext uri="{FF2B5EF4-FFF2-40B4-BE49-F238E27FC236}">
                <a16:creationId xmlns:a16="http://schemas.microsoft.com/office/drawing/2014/main" id="{D378954F-1796-41B7-BEBE-5CF7CFFF349E}"/>
              </a:ext>
            </a:extLst>
          </p:cNvPr>
          <p:cNvSpPr txBox="1"/>
          <p:nvPr/>
        </p:nvSpPr>
        <p:spPr>
          <a:xfrm>
            <a:off x="5642539" y="6321520"/>
            <a:ext cx="107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</a:t>
            </a:r>
          </a:p>
        </p:txBody>
      </p:sp>
      <p:sp>
        <p:nvSpPr>
          <p:cNvPr id="2064" name="CuadroTexto 2063">
            <a:extLst>
              <a:ext uri="{FF2B5EF4-FFF2-40B4-BE49-F238E27FC236}">
                <a16:creationId xmlns:a16="http://schemas.microsoft.com/office/drawing/2014/main" id="{0A213F67-C880-4281-878E-71802CD72DFA}"/>
              </a:ext>
            </a:extLst>
          </p:cNvPr>
          <p:cNvSpPr txBox="1"/>
          <p:nvPr/>
        </p:nvSpPr>
        <p:spPr>
          <a:xfrm>
            <a:off x="10508202" y="3676483"/>
            <a:ext cx="90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D4896E2-61EB-4637-A183-C63E914F50C4}"/>
              </a:ext>
            </a:extLst>
          </p:cNvPr>
          <p:cNvSpPr txBox="1"/>
          <p:nvPr/>
        </p:nvSpPr>
        <p:spPr>
          <a:xfrm>
            <a:off x="4798558" y="6338292"/>
            <a:ext cx="1275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Img</a:t>
            </a:r>
            <a:r>
              <a:rPr lang="en-US" sz="1400" b="1" dirty="0">
                <a:solidFill>
                  <a:schemeClr val="bg1"/>
                </a:solidFill>
              </a:rPr>
              <a:t> 5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D853CBA-21F5-4991-9D40-86A5685991D7}"/>
              </a:ext>
            </a:extLst>
          </p:cNvPr>
          <p:cNvSpPr txBox="1"/>
          <p:nvPr/>
        </p:nvSpPr>
        <p:spPr>
          <a:xfrm>
            <a:off x="8818088" y="5461601"/>
            <a:ext cx="1275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Img</a:t>
            </a:r>
            <a:r>
              <a:rPr lang="en-US" sz="1400" b="1" dirty="0">
                <a:solidFill>
                  <a:schemeClr val="bg1"/>
                </a:solidFill>
              </a:rPr>
              <a:t> 1 Motor</a:t>
            </a:r>
          </a:p>
        </p:txBody>
      </p:sp>
    </p:spTree>
    <p:extLst>
      <p:ext uri="{BB962C8B-B14F-4D97-AF65-F5344CB8AC3E}">
        <p14:creationId xmlns:p14="http://schemas.microsoft.com/office/powerpoint/2010/main" val="426416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D2B3B-A554-41E7-8915-7E9C7ADA3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05" y="2760955"/>
            <a:ext cx="4695548" cy="103374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Control Design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D9B9AB-ED48-4834-A23A-B89EA6CB93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4533" b="15679"/>
          <a:stretch/>
        </p:blipFill>
        <p:spPr>
          <a:xfrm>
            <a:off x="6386744" y="250006"/>
            <a:ext cx="3920230" cy="635798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BD5B490-C1AD-4D75-9734-60C1B12FE33F}"/>
              </a:ext>
            </a:extLst>
          </p:cNvPr>
          <p:cNvSpPr txBox="1"/>
          <p:nvPr/>
        </p:nvSpPr>
        <p:spPr>
          <a:xfrm>
            <a:off x="6386744" y="5362112"/>
            <a:ext cx="191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Img</a:t>
            </a:r>
            <a:r>
              <a:rPr lang="en-US" sz="1200" b="1" dirty="0"/>
              <a:t> 9: Flow Char</a:t>
            </a:r>
          </a:p>
          <a:p>
            <a:pPr algn="ctr"/>
            <a:r>
              <a:rPr lang="en-US" sz="1200" b="1" dirty="0"/>
              <a:t>Own Resource</a:t>
            </a:r>
          </a:p>
        </p:txBody>
      </p:sp>
    </p:spTree>
    <p:extLst>
      <p:ext uri="{BB962C8B-B14F-4D97-AF65-F5344CB8AC3E}">
        <p14:creationId xmlns:p14="http://schemas.microsoft.com/office/powerpoint/2010/main" val="1672970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Google Shape;53;p3"/>
          <p:cNvSpPr txBox="1">
            <a:spLocks noGrp="1"/>
          </p:cNvSpPr>
          <p:nvPr/>
        </p:nvSpPr>
        <p:spPr>
          <a:xfrm>
            <a:off x="932736" y="768487"/>
            <a:ext cx="9144000" cy="68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dirty="0">
                <a:solidFill>
                  <a:schemeClr val="bg1"/>
                </a:solidFill>
                <a:latin typeface="Nunito"/>
              </a:rPr>
              <a:t>Electronic design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Google Shape;54;p3"/>
          <p:cNvSpPr txBox="1">
            <a:spLocks noGrp="1"/>
          </p:cNvSpPr>
          <p:nvPr/>
        </p:nvSpPr>
        <p:spPr>
          <a:xfrm>
            <a:off x="1524000" y="2904922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3E3FF8B-2F10-4170-AA36-8C75E71DE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644" y="1692831"/>
            <a:ext cx="8326092" cy="47256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7A56D43-2D71-4276-B44E-A1A2DEF23C13}"/>
              </a:ext>
            </a:extLst>
          </p:cNvPr>
          <p:cNvSpPr txBox="1"/>
          <p:nvPr/>
        </p:nvSpPr>
        <p:spPr>
          <a:xfrm>
            <a:off x="1990976" y="5541942"/>
            <a:ext cx="191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Img</a:t>
            </a:r>
            <a:r>
              <a:rPr lang="en-US" sz="1200" b="1" dirty="0"/>
              <a:t> 10: Connections</a:t>
            </a:r>
          </a:p>
          <a:p>
            <a:pPr algn="ctr"/>
            <a:r>
              <a:rPr lang="en-US" sz="1200" b="1" dirty="0"/>
              <a:t>Own Resource</a:t>
            </a:r>
          </a:p>
        </p:txBody>
      </p:sp>
    </p:spTree>
    <p:extLst>
      <p:ext uri="{BB962C8B-B14F-4D97-AF65-F5344CB8AC3E}">
        <p14:creationId xmlns:p14="http://schemas.microsoft.com/office/powerpoint/2010/main" val="47656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blob:https://web.whatsapp.com/e94164b6-52af-4a16-93c7-ff8709afb84e">
            <a:extLst>
              <a:ext uri="{FF2B5EF4-FFF2-40B4-BE49-F238E27FC236}">
                <a16:creationId xmlns:a16="http://schemas.microsoft.com/office/drawing/2014/main" id="{C03F3C8B-2A76-4973-94C3-5E3A417DFD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ADEF672-2130-4A5E-A30C-98173C0B56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" t="-69" r="27476" b="52226"/>
          <a:stretch/>
        </p:blipFill>
        <p:spPr>
          <a:xfrm>
            <a:off x="1534556" y="114962"/>
            <a:ext cx="7804850" cy="2918581"/>
          </a:xfrm>
          <a:prstGeom prst="rect">
            <a:avLst/>
          </a:prstGeom>
        </p:spPr>
      </p:pic>
      <p:pic>
        <p:nvPicPr>
          <p:cNvPr id="14" name="Marcador de contenido 7">
            <a:extLst>
              <a:ext uri="{FF2B5EF4-FFF2-40B4-BE49-F238E27FC236}">
                <a16:creationId xmlns:a16="http://schemas.microsoft.com/office/drawing/2014/main" id="{4D631DA9-E190-42D6-B731-B7610F4F08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t="-281" r="27743" b="49888"/>
          <a:stretch/>
        </p:blipFill>
        <p:spPr bwMode="auto">
          <a:xfrm>
            <a:off x="1633491" y="3330029"/>
            <a:ext cx="7802214" cy="309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48692D6-86BA-41C9-8DFD-515B0F8CAF64}"/>
              </a:ext>
            </a:extLst>
          </p:cNvPr>
          <p:cNvSpPr txBox="1"/>
          <p:nvPr/>
        </p:nvSpPr>
        <p:spPr>
          <a:xfrm>
            <a:off x="9614517" y="967666"/>
            <a:ext cx="10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 </a:t>
            </a:r>
            <a:r>
              <a:rPr lang="en-US" b="1" dirty="0" err="1"/>
              <a:t>ms</a:t>
            </a:r>
            <a:endParaRPr lang="en-US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3C485C6-81A8-4207-8D84-85766D52FD65}"/>
              </a:ext>
            </a:extLst>
          </p:cNvPr>
          <p:cNvSpPr txBox="1"/>
          <p:nvPr/>
        </p:nvSpPr>
        <p:spPr>
          <a:xfrm>
            <a:off x="9766916" y="4537963"/>
            <a:ext cx="10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 </a:t>
            </a:r>
            <a:r>
              <a:rPr lang="en-US" b="1" dirty="0" err="1"/>
              <a:t>ms</a:t>
            </a:r>
            <a:endParaRPr lang="en-US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F267E02-F5E7-4A0D-92DF-B55D8625B8BB}"/>
              </a:ext>
            </a:extLst>
          </p:cNvPr>
          <p:cNvSpPr txBox="1"/>
          <p:nvPr/>
        </p:nvSpPr>
        <p:spPr>
          <a:xfrm>
            <a:off x="9058923" y="1267881"/>
            <a:ext cx="191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Img</a:t>
            </a:r>
            <a:r>
              <a:rPr lang="en-US" sz="1200" b="1" dirty="0"/>
              <a:t> 11: Speed Graph</a:t>
            </a:r>
          </a:p>
          <a:p>
            <a:pPr algn="ctr"/>
            <a:r>
              <a:rPr lang="en-US" sz="1200" b="1" dirty="0"/>
              <a:t>Own Resource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C73D9C7-B41D-42FF-807A-606E36C35F84}"/>
              </a:ext>
            </a:extLst>
          </p:cNvPr>
          <p:cNvSpPr txBox="1"/>
          <p:nvPr/>
        </p:nvSpPr>
        <p:spPr>
          <a:xfrm>
            <a:off x="9177191" y="4922758"/>
            <a:ext cx="191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Img</a:t>
            </a:r>
            <a:r>
              <a:rPr lang="en-US" sz="1200" b="1" dirty="0"/>
              <a:t> 12: Speed Graph</a:t>
            </a:r>
          </a:p>
          <a:p>
            <a:pPr algn="ctr"/>
            <a:r>
              <a:rPr lang="en-US" sz="1200" b="1" dirty="0"/>
              <a:t>Own Resource</a:t>
            </a:r>
          </a:p>
        </p:txBody>
      </p:sp>
    </p:spTree>
    <p:extLst>
      <p:ext uri="{BB962C8B-B14F-4D97-AF65-F5344CB8AC3E}">
        <p14:creationId xmlns:p14="http://schemas.microsoft.com/office/powerpoint/2010/main" val="350218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5327CAE-401D-4421-A3D4-7EF4DDF35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27" y="2177256"/>
            <a:ext cx="9324975" cy="36480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D99D998-A7D0-4BBA-AF7E-8E45A603717D}"/>
              </a:ext>
            </a:extLst>
          </p:cNvPr>
          <p:cNvSpPr txBox="1"/>
          <p:nvPr/>
        </p:nvSpPr>
        <p:spPr>
          <a:xfrm>
            <a:off x="10678942" y="3701988"/>
            <a:ext cx="10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 </a:t>
            </a:r>
            <a:r>
              <a:rPr lang="en-US" b="1" dirty="0" err="1"/>
              <a:t>ms</a:t>
            </a:r>
            <a:endParaRPr lang="en-U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DBFA8B1-5D05-4CF0-AB34-9D32195B1609}"/>
              </a:ext>
            </a:extLst>
          </p:cNvPr>
          <p:cNvSpPr txBox="1"/>
          <p:nvPr/>
        </p:nvSpPr>
        <p:spPr>
          <a:xfrm>
            <a:off x="10088732" y="4071320"/>
            <a:ext cx="191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Img</a:t>
            </a:r>
            <a:r>
              <a:rPr lang="en-US" sz="1200" b="1" dirty="0"/>
              <a:t> 13: Speed Graph</a:t>
            </a:r>
          </a:p>
          <a:p>
            <a:pPr algn="ctr"/>
            <a:r>
              <a:rPr lang="en-US" sz="1200" b="1" dirty="0"/>
              <a:t>Own Resource</a:t>
            </a:r>
          </a:p>
        </p:txBody>
      </p:sp>
    </p:spTree>
    <p:extLst>
      <p:ext uri="{BB962C8B-B14F-4D97-AF65-F5344CB8AC3E}">
        <p14:creationId xmlns:p14="http://schemas.microsoft.com/office/powerpoint/2010/main" val="848694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7167</TotalTime>
  <Words>534</Words>
  <Application>Microsoft Office PowerPoint</Application>
  <PresentationFormat>Panorámica</PresentationFormat>
  <Paragraphs>89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Arial Narrow</vt:lpstr>
      <vt:lpstr>Calibri</vt:lpstr>
      <vt:lpstr>Calibri Light</vt:lpstr>
      <vt:lpstr>Cambria Math</vt:lpstr>
      <vt:lpstr>Nunito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Control Design</vt:lpstr>
      <vt:lpstr>Presentación de PowerPoint</vt:lpstr>
      <vt:lpstr>Presentación de PowerPoint</vt:lpstr>
      <vt:lpstr>Presentación de PowerPoint</vt:lpstr>
      <vt:lpstr>References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Nicolás Arteaga Hernández</dc:creator>
  <cp:lastModifiedBy>manuel botero</cp:lastModifiedBy>
  <cp:revision>24</cp:revision>
  <dcterms:created xsi:type="dcterms:W3CDTF">2022-02-01T21:22:47Z</dcterms:created>
  <dcterms:modified xsi:type="dcterms:W3CDTF">2022-09-07T03:49:35Z</dcterms:modified>
</cp:coreProperties>
</file>